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charts/chart14.xml" ContentType="application/vnd.openxmlformats-officedocument.drawingml.chart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17"/>
  </p:notesMasterIdLst>
  <p:sldIdLst>
    <p:sldId id="274" r:id="rId3"/>
    <p:sldId id="275" r:id="rId4"/>
    <p:sldId id="287" r:id="rId5"/>
    <p:sldId id="291" r:id="rId6"/>
    <p:sldId id="288" r:id="rId7"/>
    <p:sldId id="277" r:id="rId8"/>
    <p:sldId id="278" r:id="rId9"/>
    <p:sldId id="280" r:id="rId10"/>
    <p:sldId id="281" r:id="rId11"/>
    <p:sldId id="283" r:id="rId12"/>
    <p:sldId id="292" r:id="rId13"/>
    <p:sldId id="293" r:id="rId14"/>
    <p:sldId id="294" r:id="rId15"/>
    <p:sldId id="285" r:id="rId1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947" autoAdjust="0"/>
  </p:normalViewPr>
  <p:slideViewPr>
    <p:cSldViewPr>
      <p:cViewPr>
        <p:scale>
          <a:sx n="110" d="100"/>
          <a:sy n="110" d="100"/>
        </p:scale>
        <p:origin x="-1644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image" Target="../media/image6.jpeg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8792947876361569E-2"/>
          <c:y val="0.17960050782786863"/>
          <c:w val="0.57702711390267214"/>
          <c:h val="0.4404440335375128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3173765837307393E-2"/>
                  <c:y val="-0.110870732156938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140973133941629E-2"/>
                  <c:y val="-0.108292343037009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2644352"/>
        <c:axId val="122645888"/>
        <c:axId val="0"/>
      </c:bar3DChart>
      <c:catAx>
        <c:axId val="1226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2645888"/>
        <c:crosses val="autoZero"/>
        <c:auto val="1"/>
        <c:lblAlgn val="ctr"/>
        <c:lblOffset val="100"/>
        <c:noMultiLvlLbl val="0"/>
      </c:catAx>
      <c:valAx>
        <c:axId val="122645888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264435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605893617817159"/>
          <c:y val="0.42583230968985836"/>
          <c:w val="0.33220638728749158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4.3456474875532516E-2"/>
                  <c:y val="-0.15516019044668586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30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5308559598966623E-2"/>
                  <c:y val="-0.16873107394841019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>
                        <a:solidFill>
                          <a:schemeClr val="tx1"/>
                        </a:solidFill>
                      </a:rPr>
                      <a:t>30</a:t>
                    </a:r>
                    <a:endParaRPr lang="en-US" sz="160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30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33378816"/>
        <c:axId val="133380352"/>
        <c:axId val="0"/>
      </c:bar3DChart>
      <c:catAx>
        <c:axId val="133378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33380352"/>
        <c:crosses val="autoZero"/>
        <c:auto val="1"/>
        <c:lblAlgn val="ctr"/>
        <c:lblOffset val="100"/>
        <c:noMultiLvlLbl val="0"/>
      </c:catAx>
      <c:valAx>
        <c:axId val="133380352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33378816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268058478331542"/>
          <c:y val="0.19588172842255511"/>
          <c:w val="0.28588854009593795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76064442937215E-2"/>
          <c:y val="0.5148468873383194"/>
          <c:w val="0.57702711390267214"/>
          <c:h val="0.440444033537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4.100712712011333E-3"/>
                  <c:y val="-6.0346375887779351E-2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132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379963435770097E-3"/>
                  <c:y val="-6.8886565561195989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180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132</c:v>
                </c:pt>
                <c:pt idx="1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433984"/>
        <c:axId val="133694976"/>
      </c:barChart>
      <c:catAx>
        <c:axId val="13343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3694976"/>
        <c:crosses val="autoZero"/>
        <c:auto val="1"/>
        <c:lblAlgn val="ctr"/>
        <c:lblOffset val="100"/>
        <c:noMultiLvlLbl val="0"/>
      </c:catAx>
      <c:valAx>
        <c:axId val="1336949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34339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1507678136192514"/>
          <c:h val="0.13526411817423842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76064442937215E-2"/>
          <c:y val="0.5148468873383194"/>
          <c:w val="0.57702711390267214"/>
          <c:h val="0.440444033537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6.3765979531320803E-4"/>
                  <c:y val="-5.0280305039483934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604184346567761E-3"/>
                  <c:y val="-6.5980746940518725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168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218</c:v>
                </c:pt>
                <c:pt idx="1">
                  <c:v>168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4124672"/>
        <c:axId val="171775488"/>
      </c:barChart>
      <c:catAx>
        <c:axId val="134124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1775488"/>
        <c:crosses val="autoZero"/>
        <c:auto val="1"/>
        <c:lblAlgn val="ctr"/>
        <c:lblOffset val="100"/>
        <c:noMultiLvlLbl val="0"/>
      </c:catAx>
      <c:valAx>
        <c:axId val="17177548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41246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0347331870480001"/>
          <c:y val="6.0547072592134918E-2"/>
          <c:w val="0.15443110445426442"/>
          <c:h val="0.3044001248175713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3076064442937215E-2"/>
          <c:y val="0.5148468873383194"/>
          <c:w val="0.57702711390267214"/>
          <c:h val="0.440444033537512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slop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 w="9525">
                <a:solidFill>
                  <a:srgbClr val="FFFF00"/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slope"/>
              </a:sp3d>
            </c:spPr>
          </c:dPt>
          <c:dLbls>
            <c:dLbl>
              <c:idx val="0"/>
              <c:layout>
                <c:manualLayout>
                  <c:x val="-1.3675311926988093E-2"/>
                  <c:y val="-6.3209543967673712E-2"/>
                </c:manualLayout>
              </c:layout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5255328764463E-2"/>
                  <c:y val="-0.16941805050329206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37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2023</c:v>
                </c:pt>
              </c:numCache>
            </c:numRef>
          </c:cat>
          <c:val>
            <c:numRef>
              <c:f>Лист1!$B$2:$B$3</c:f>
              <c:numCache>
                <c:formatCode>#,##0</c:formatCode>
                <c:ptCount val="2"/>
                <c:pt idx="0">
                  <c:v>62</c:v>
                </c:pt>
                <c:pt idx="1">
                  <c:v>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2034688"/>
        <c:axId val="172040576"/>
      </c:barChart>
      <c:catAx>
        <c:axId val="172034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040576"/>
        <c:crosses val="autoZero"/>
        <c:auto val="1"/>
        <c:lblAlgn val="ctr"/>
        <c:lblOffset val="100"/>
        <c:noMultiLvlLbl val="0"/>
      </c:catAx>
      <c:valAx>
        <c:axId val="1720405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720346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6625958397313079"/>
          <c:y val="0.30811044912829522"/>
          <c:w val="0.15443110445426442"/>
          <c:h val="0.30440027977068579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  <a:effectLst>
      <a:glow rad="228600">
        <a:srgbClr val="8064A2">
          <a:satMod val="175000"/>
          <a:alpha val="40000"/>
        </a:srgbClr>
      </a:glow>
      <a:innerShdw blurRad="114300">
        <a:prstClr val="black"/>
      </a:innerShdw>
    </a:effectLst>
    <a:scene3d>
      <a:camera prst="orthographicFront"/>
      <a:lightRig rig="threePt" dir="t"/>
    </a:scene3d>
    <a:sp3d prstMaterial="dkEdge"/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2.0972016638137022E-2"/>
                  <c:y val="-3.48282009069699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00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r>
                      <a:rPr lang="ru-RU" smtClean="0"/>
                      <a:t>98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РИАЦ</c:v>
                </c:pt>
                <c:pt idx="1">
                  <c:v>Эксплуатирующие</c:v>
                </c:pt>
                <c:pt idx="2">
                  <c:v>Регистрации</c:v>
                </c:pt>
                <c:pt idx="3">
                  <c:v>Сервисные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211</c:v>
                </c:pt>
                <c:pt idx="2">
                  <c:v>365</c:v>
                </c:pt>
                <c:pt idx="3">
                  <c:v>141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40"/>
      <c:rotY val="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7045047133975011E-2"/>
          <c:y val="0.14126536094754905"/>
          <c:w val="0.57063267469608625"/>
          <c:h val="0.83178933050648696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80</c:v>
                </c:pt>
                <c:pt idx="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2161024"/>
        <c:axId val="122162560"/>
        <c:axId val="0"/>
      </c:bar3DChart>
      <c:catAx>
        <c:axId val="12216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2162560"/>
        <c:crosses val="autoZero"/>
        <c:auto val="1"/>
        <c:lblAlgn val="ctr"/>
        <c:lblOffset val="100"/>
        <c:noMultiLvlLbl val="0"/>
      </c:catAx>
      <c:valAx>
        <c:axId val="12216256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2161024"/>
        <c:crosses val="autoZero"/>
        <c:crossBetween val="between"/>
        <c:majorUnit val="500"/>
      </c:valAx>
    </c:plotArea>
    <c:legend>
      <c:legendPos val="r"/>
      <c:legendEntry>
        <c:idx val="0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 algn="just">
              <a:defRPr lang="ru-RU" sz="1600" b="1" i="0" u="none" strike="noStrike" kern="800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7937132289520166"/>
          <c:y val="0.6245506277392473"/>
          <c:w val="0.22394739535875696"/>
          <c:h val="0.14889454050363557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2353175525381E-3"/>
          <c:y val="1.6097981413931074E-2"/>
          <c:w val="0.57702711390267214"/>
          <c:h val="0.9287718191093469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27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3098240"/>
        <c:axId val="123099776"/>
        <c:axId val="0"/>
      </c:bar3DChart>
      <c:catAx>
        <c:axId val="123098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3099776"/>
        <c:crosses val="autoZero"/>
        <c:auto val="1"/>
        <c:lblAlgn val="ctr"/>
        <c:lblOffset val="100"/>
        <c:noMultiLvlLbl val="0"/>
      </c:catAx>
      <c:valAx>
        <c:axId val="123099776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23098240"/>
        <c:crosses val="autoZero"/>
        <c:crossBetween val="between"/>
        <c:majorUnit val="500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56823629567698908"/>
          <c:y val="0.60241506936255151"/>
          <c:w val="0.36168138095484392"/>
          <c:h val="0.21159939767383854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 cap="sq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noFill/>
        <a:ln w="12700">
          <a:solidFill>
            <a:srgbClr val="FFFF00"/>
          </a:solidFill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852774099781265E-2"/>
          <c:y val="0.3402395524332224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1.7347571581299695E-2"/>
                  <c:y val="-0.3708645634989159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30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3130398990276125E-2"/>
                  <c:y val="-0.40061351654059635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48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021698864060642E-2"/>
                  <c:y val="-0.14686033320426087"/>
                </c:manualLayout>
              </c:layout>
              <c:tx>
                <c:rich>
                  <a:bodyPr/>
                  <a:lstStyle/>
                  <a:p>
                    <a:pPr>
                      <a:defRPr sz="105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3000</c:v>
                </c:pt>
                <c:pt idx="1">
                  <c:v>4800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23459840"/>
        <c:axId val="123490304"/>
        <c:axId val="0"/>
      </c:bar3DChart>
      <c:catAx>
        <c:axId val="12345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23490304"/>
        <c:crosses val="autoZero"/>
        <c:auto val="1"/>
        <c:lblAlgn val="ctr"/>
        <c:lblOffset val="100"/>
        <c:noMultiLvlLbl val="0"/>
      </c:catAx>
      <c:valAx>
        <c:axId val="123490304"/>
        <c:scaling>
          <c:orientation val="minMax"/>
          <c:min val="0"/>
        </c:scaling>
        <c:delete val="1"/>
        <c:axPos val="l"/>
        <c:numFmt formatCode="#,##0" sourceLinked="0"/>
        <c:majorTickMark val="none"/>
        <c:minorTickMark val="none"/>
        <c:tickLblPos val="nextTo"/>
        <c:crossAx val="123459840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060946780048118"/>
          <c:y val="0.10727742607369511"/>
          <c:w val="0.34161573122112115"/>
          <c:h val="0.20624751237460698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20"/>
      <c:rotY val="15"/>
      <c:depthPercent val="100"/>
      <c:rAngAx val="1"/>
    </c:view3D>
    <c:floor>
      <c:thickness val="0"/>
      <c:spPr>
        <a:ln>
          <a:solidFill>
            <a:srgbClr val="FFFF00"/>
          </a:solidFill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23532305596623E-2"/>
          <c:y val="0.37528187339374991"/>
          <c:w val="0.57702711390267214"/>
          <c:h val="0.6048152707537577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планируемое количество заданий к размещению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 prstMaterial="flat">
              <a:bevelT w="127000" h="127000" prst="coolSlant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486D6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1"/>
            <c:invertIfNegative val="0"/>
            <c:bubble3D val="0"/>
            <c:spPr>
              <a:solidFill>
                <a:srgbClr val="0074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 prstMaterial="flat">
                <a:bevelT w="127000" h="127000" prst="coolSlant"/>
              </a:sp3d>
            </c:spPr>
          </c:dPt>
          <c:dLbls>
            <c:dLbl>
              <c:idx val="0"/>
              <c:layout>
                <c:manualLayout>
                  <c:x val="2.178825844477297E-2"/>
                  <c:y val="-0.39422611080593428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 smtClean="0"/>
                      <a:t>18</a:t>
                    </a:r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17661527983115E-2"/>
                  <c:y val="-0.3814499197176747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26</a:t>
                    </a:r>
                    <a:endParaRPr lang="en-US" sz="1600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8129452278352724E-2"/>
                  <c:y val="-0.15549917633392329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1600" b="1" dirty="0" smtClean="0">
                        <a:solidFill>
                          <a:schemeClr val="tx1"/>
                        </a:solidFill>
                      </a:rPr>
                      <a:t>2</a:t>
                    </a:r>
                  </a:p>
                </c:rich>
              </c:tx>
              <c:spPr>
                <a:noFill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>
                <c:manualLayout>
                  <c:x val="1.6842521971966597E-2"/>
                  <c:y val="-1.7206760224473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263214014315099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cene3d>
                <a:camera prst="orthographicFront"/>
                <a:lightRig rig="threePt" dir="t"/>
              </a:scene3d>
              <a:sp3d>
                <a:bevelT w="6350"/>
              </a:sp3d>
            </c:spPr>
            <c:txPr>
              <a:bodyPr/>
              <a:lstStyle/>
              <a:p>
                <a:pPr>
                  <a:defRPr sz="1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плановые</c:v>
                </c:pt>
                <c:pt idx="1">
                  <c:v>внеплановые</c:v>
                </c:pt>
                <c:pt idx="2">
                  <c:v>Режим ПГН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1800</c:v>
                </c:pt>
                <c:pt idx="1">
                  <c:v>2600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shape val="box"/>
        <c:axId val="133236992"/>
        <c:axId val="133242880"/>
        <c:axId val="0"/>
      </c:bar3DChart>
      <c:catAx>
        <c:axId val="13323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rgbClr val="FFFFFF"/>
            </a:solidFill>
          </a:ln>
        </c:spPr>
        <c:crossAx val="133242880"/>
        <c:crosses val="autoZero"/>
        <c:auto val="1"/>
        <c:lblAlgn val="ctr"/>
        <c:lblOffset val="100"/>
        <c:noMultiLvlLbl val="0"/>
      </c:catAx>
      <c:valAx>
        <c:axId val="133242880"/>
        <c:scaling>
          <c:orientation val="minMax"/>
          <c:min val="0"/>
        </c:scaling>
        <c:delete val="1"/>
        <c:axPos val="l"/>
        <c:majorGridlines>
          <c:spPr>
            <a:ln>
              <a:noFill/>
            </a:ln>
          </c:spPr>
        </c:majorGridlines>
        <c:numFmt formatCode="#,##0" sourceLinked="0"/>
        <c:majorTickMark val="none"/>
        <c:minorTickMark val="none"/>
        <c:tickLblPos val="nextTo"/>
        <c:crossAx val="133236992"/>
        <c:crosses val="autoZero"/>
        <c:crossBetween val="between"/>
        <c:majorUnit val="500"/>
      </c:valAx>
    </c:plotArea>
    <c:legend>
      <c:legendPos val="r"/>
      <c:layout>
        <c:manualLayout>
          <c:xMode val="edge"/>
          <c:yMode val="edge"/>
          <c:x val="0.59350079411339585"/>
          <c:y val="0.10727732892897654"/>
          <c:w val="0.31115282038223996"/>
          <c:h val="0.50411438024501343"/>
        </c:manualLayout>
      </c:layout>
      <c:overlay val="0"/>
      <c:spPr>
        <a:scene3d>
          <a:camera prst="orthographicFront"/>
          <a:lightRig rig="threePt" dir="t"/>
        </a:scene3d>
        <a:sp3d>
          <a:bevelT/>
        </a:sp3d>
      </c:spPr>
      <c:txPr>
        <a:bodyPr/>
        <a:lstStyle/>
        <a:p>
          <a:pPr algn="just">
            <a:defRPr lang="ru-RU" sz="1600" b="1" i="0" u="none" strike="noStrike" kern="800" baseline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ln w="44450">
      <a:solidFill>
        <a:sysClr val="windowText" lastClr="000000"/>
      </a:solidFill>
    </a:ln>
  </c:spPr>
  <c:txPr>
    <a:bodyPr/>
    <a:lstStyle/>
    <a:p>
      <a:pPr>
        <a:defRPr sz="1796"/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0.00761</cdr:x>
      <cdr:y>0.68056</cdr:y>
    </cdr:from>
    <cdr:to>
      <cdr:x>1</cdr:x>
      <cdr:y>0.95833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316" y="3528392"/>
          <a:ext cx="9039188" cy="14401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                    </a:t>
          </a:r>
          <a:r>
            <a:rPr lang="ru-RU" sz="24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Татурин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Юрий Александрович </a:t>
          </a:r>
          <a:endParaRPr lang="ru-RU" sz="24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2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Врио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начальника отдела надзорной и разрешительной деятельности по радиационной безопасности </a:t>
          </a:r>
          <a:endParaRPr lang="ru-RU" sz="2400" dirty="0" smtClean="0"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endParaRPr lang="ru-RU" sz="22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22B27-646C-42AC-827D-A41807513833}" type="datetimeFigureOut">
              <a:rPr lang="ru-RU" smtClean="0"/>
              <a:t>17.06.2024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750-4300-417B-8218-23E2E8731C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715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2453E-B760-4EF5-BEB8-8469945E082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557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A7F6B-A04C-4B12-B459-518C881F257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9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1999" y="2847977"/>
            <a:ext cx="7772401" cy="704851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1999" y="3533775"/>
            <a:ext cx="7772401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59025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0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1524001"/>
            <a:ext cx="1828800" cy="4830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2" y="1524001"/>
            <a:ext cx="5334000" cy="4830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8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68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58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02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78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10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483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15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5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03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247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53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1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4" indent="0">
              <a:buNone/>
              <a:defRPr sz="1800"/>
            </a:lvl2pPr>
            <a:lvl3pPr marL="914198" indent="0">
              <a:buNone/>
              <a:defRPr sz="1600"/>
            </a:lvl3pPr>
            <a:lvl4pPr marL="1371294" indent="0">
              <a:buNone/>
              <a:defRPr sz="1400"/>
            </a:lvl4pPr>
            <a:lvl5pPr marL="1828394" indent="0">
              <a:buNone/>
              <a:defRPr sz="1400"/>
            </a:lvl5pPr>
            <a:lvl6pPr marL="2285487" indent="0">
              <a:buNone/>
              <a:defRPr sz="1400"/>
            </a:lvl6pPr>
            <a:lvl7pPr marL="2742581" indent="0">
              <a:buNone/>
              <a:defRPr sz="1400"/>
            </a:lvl7pPr>
            <a:lvl8pPr marL="3199680" indent="0">
              <a:buNone/>
              <a:defRPr sz="1400"/>
            </a:lvl8pPr>
            <a:lvl9pPr marL="3656777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468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1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2484444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56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2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4" indent="0">
              <a:buNone/>
              <a:defRPr sz="2000" b="1"/>
            </a:lvl2pPr>
            <a:lvl3pPr marL="914198" indent="0">
              <a:buNone/>
              <a:defRPr sz="1800" b="1"/>
            </a:lvl3pPr>
            <a:lvl4pPr marL="1371294" indent="0">
              <a:buNone/>
              <a:defRPr sz="1600" b="1"/>
            </a:lvl4pPr>
            <a:lvl5pPr marL="1828394" indent="0">
              <a:buNone/>
              <a:defRPr sz="1600" b="1"/>
            </a:lvl5pPr>
            <a:lvl6pPr marL="2285487" indent="0">
              <a:buNone/>
              <a:defRPr sz="1600" b="1"/>
            </a:lvl6pPr>
            <a:lvl7pPr marL="2742581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11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38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272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07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20" y="273049"/>
            <a:ext cx="3008312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12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20" y="143515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722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1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94" indent="0">
              <a:buNone/>
              <a:defRPr sz="2800"/>
            </a:lvl2pPr>
            <a:lvl3pPr marL="914198" indent="0">
              <a:buNone/>
              <a:defRPr sz="2400"/>
            </a:lvl3pPr>
            <a:lvl4pPr marL="1371294" indent="0">
              <a:buNone/>
              <a:defRPr sz="2000"/>
            </a:lvl4pPr>
            <a:lvl5pPr marL="1828394" indent="0">
              <a:buNone/>
              <a:defRPr sz="2000"/>
            </a:lvl5pPr>
            <a:lvl6pPr marL="2285487" indent="0">
              <a:buNone/>
              <a:defRPr sz="2000"/>
            </a:lvl6pPr>
            <a:lvl7pPr marL="2742581" indent="0">
              <a:buNone/>
              <a:defRPr sz="2000"/>
            </a:lvl7pPr>
            <a:lvl8pPr marL="3199680" indent="0">
              <a:buNone/>
              <a:defRPr sz="2000"/>
            </a:lvl8pPr>
            <a:lvl9pPr marL="3656777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52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094" indent="0">
              <a:buNone/>
              <a:defRPr sz="1200"/>
            </a:lvl2pPr>
            <a:lvl3pPr marL="914198" indent="0">
              <a:buNone/>
              <a:defRPr sz="1000"/>
            </a:lvl3pPr>
            <a:lvl4pPr marL="1371294" indent="0">
              <a:buNone/>
              <a:defRPr sz="900"/>
            </a:lvl4pPr>
            <a:lvl5pPr marL="1828394" indent="0">
              <a:buNone/>
              <a:defRPr sz="900"/>
            </a:lvl5pPr>
            <a:lvl6pPr marL="2285487" indent="0">
              <a:buNone/>
              <a:defRPr sz="900"/>
            </a:lvl6pPr>
            <a:lvl7pPr marL="2742581" indent="0">
              <a:buNone/>
              <a:defRPr sz="900"/>
            </a:lvl7pPr>
            <a:lvl8pPr marL="3199680" indent="0">
              <a:buNone/>
              <a:defRPr sz="900"/>
            </a:lvl8pPr>
            <a:lvl9pPr marL="3656777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8213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1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484444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288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5pPr>
      <a:lvl6pPr marL="4570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6pPr>
      <a:lvl7pPr marL="9141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7pPr>
      <a:lvl8pPr marL="13712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8pPr>
      <a:lvl9pPr marL="18283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itchFamily="34" charset="0"/>
        </a:defRPr>
      </a:lvl9pPr>
    </p:titleStyle>
    <p:bodyStyle>
      <a:lvl1pPr marL="342821" indent="-342821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87" indent="-28568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44" indent="-228546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840" indent="-22854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940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033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134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231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327" indent="-228546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8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4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8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1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7" algn="l" defTabSz="9141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5.gif"/><Relationship Id="rId10" Type="http://schemas.openxmlformats.org/officeDocument/2006/relationships/chart" Target="../charts/chart14.xml"/><Relationship Id="rId4" Type="http://schemas.openxmlformats.org/officeDocument/2006/relationships/image" Target="../media/image4.gif"/><Relationship Id="rId9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323317505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5706" y="2996952"/>
            <a:ext cx="9141458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ОТДЕЛ НАДЗОРНОЙ И РАЗРЕШИТЕЛЬНОЙ ДЕЯТЕЛЬНОСТИ ПО РАДИАЦИОННОЙ БЕЗОПАСНОСТИ 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Microsoft Sans Serif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19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555844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</a:t>
            </a:r>
            <a:r>
              <a:rPr lang="ru-RU" sz="2400" b="1" kern="0" dirty="0">
                <a:latin typeface="Times New Roman"/>
                <a:cs typeface="Times New Roman" pitchFamily="18" charset="0"/>
              </a:rPr>
              <a:t>	</a:t>
            </a:r>
            <a:endParaRPr lang="en-US" sz="2400" b="1" kern="0" dirty="0" smtClean="0">
              <a:latin typeface="Times New Roman"/>
              <a:cs typeface="Times New Roman" pitchFamily="18" charset="0"/>
            </a:endParaRPr>
          </a:p>
          <a:p>
            <a:pPr algn="just" defTabSz="96403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Проблемные вопросы по направлению обеспечения безопасности на РИ:</a:t>
            </a:r>
          </a:p>
          <a:p>
            <a:pPr lvl="0" algn="just"/>
            <a:r>
              <a:rPr lang="ru-RU" sz="24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Отсутствие законодательно закрепленного порядка передачи радиационных источников организаций, находящимися в процессе ликвидации (банкротства) и не </a:t>
            </a:r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имеющих 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действующего разрешения (лицензии) </a:t>
            </a:r>
            <a:r>
              <a:rPr lang="ru-RU" sz="24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деятельность в области использования атомной энергии (ОИАЭ).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2. В организациях не проводится анализ соответствия принятых организационных мероприятий и технических мер действующему законодательству в ОИАЭ и как следствие не принимаются компенсационные меры по ликвидации дефицитов безопасности на объектах использования атомной энергии.</a:t>
            </a:r>
          </a:p>
          <a:p>
            <a:pPr lvl="0"/>
            <a:endParaRPr lang="ru-RU" sz="2400" b="1" kern="0" dirty="0">
              <a:solidFill>
                <a:srgbClr val="FFFF00"/>
              </a:solidFill>
              <a:latin typeface="Times New Roman"/>
              <a:cs typeface="Times New Roman" pitchFamily="18" charset="0"/>
            </a:endParaRP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4635115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ФЗ,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 документ, определяющий уровни физической защиты РОО (п.20, НП-034-15);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не представлены инструкции по самоохране (п.2, прил.3, НП-034-15);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- не представлен документ, устанавливающий порядок учета, выдачи, хранения и контроля замков, ключей, пломбировочных устройств, использующихся в системе физической защиты (п. 1.5. приложения № 2 НП-034-15);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ведется журнал учета несанкционированных действий (п. 1.8. приложения № 2 НП-034-15).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4679358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just" defTabSz="9640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kern="0" dirty="0" smtClean="0">
                <a:latin typeface="Times New Roman"/>
                <a:cs typeface="Times New Roman" pitchFamily="18" charset="0"/>
              </a:rPr>
              <a:t>	</a:t>
            </a:r>
          </a:p>
          <a:p>
            <a:pPr algn="just" defTabSz="964039" fontAlgn="base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УК РВ и РАО, выявляемые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отсутствует документ, определяющий порядок проверки состояния учета и контроля РВ и РАО в организации в рамках  административного контроля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 71, НП-067-16);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по учету и контролю РВ в организации не в полной мере   соответствует  требованиям п. 15, НП-067-16;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журналы учета ЗРИ и  РАО не в полной мере соответствуют  требованиям п. 74. НП-067-16 (перечень обязательных сведений в журналах учета приведен в Приложениях №№ 3, 6  НП-067-16).</a:t>
            </a:r>
            <a:endParaRPr lang="ru-RU" sz="24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21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-29904" y="1196752"/>
            <a:ext cx="9141458" cy="2492990"/>
          </a:xfrm>
          <a:prstGeom prst="rect">
            <a:avLst/>
          </a:prstGeom>
          <a:effectLst>
            <a:innerShdw>
              <a:srgbClr val="002060"/>
            </a:innerShdw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нарушения РБ, выявляемые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b="1" kern="0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нарушениями требований к обеспечению РБ на радиационных объектах продолжали оставаться порядок подготовки и допуска персонала к работе с РИ,  несвоевременная корректура документов по РБ в связи с изменениями нормативной базы и др.</a:t>
            </a:r>
          </a:p>
        </p:txBody>
      </p:sp>
    </p:spTree>
    <p:extLst>
      <p:ext uri="{BB962C8B-B14F-4D97-AF65-F5344CB8AC3E}">
        <p14:creationId xmlns:p14="http://schemas.microsoft.com/office/powerpoint/2010/main" val="232923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6306867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781400" cy="397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1097247" y="5174593"/>
            <a:ext cx="6963321" cy="830997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innerShdw>
              <a:srgbClr val="002060"/>
            </a:innerShdw>
            <a:reflection blurRad="6350" stA="50000" endA="300" endPos="55500" dist="508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Врио</a:t>
            </a: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начальника отдела,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Татурин</a:t>
            </a: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Юрий Александрович, доклад закончил.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Спасибо за внимание!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97056328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Лист № 1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В соответствии с положением об отделе, утвержденного приказом руководителя Центрального МТУ по надзору за ЯРБ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от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11.01.2021 года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, отдел осуществляет следующие основные полномочия в установленной сфере деятельности на радиационно-опасных объектах, расположенных  на территории г. Москвы, Московской области, Тульской области, Орловской области, Рязанской области, Липецкой области, Тамбовской области, Белгородской области, Ивановской области, Ярославской области, Костромской области, </a:t>
            </a:r>
            <a:r>
              <a:rPr lang="ru-RU" sz="1600" dirty="0"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Калужской области, Тверской области, Владимирской области, Смоленской области, Брянской области, Курской области,  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г. Севастополь, р. Крым, ДНР, ЛНР, Херсонской и Запорожской области путем проведения контрольно-надзорных мероприятий, а именно: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1. Организация подготовки и проведения проверок (инспекций) соблюдения юридическими лицами и индивидуальными предпринимателями требований законодательства Российской Федерации, нормативных правовых актов Российской Федерации, федеральных норм и правил в области использовании атомной энергии: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за соблюдением норм и правил в области использования атомной энергии, условий действия лицензий на деятельность в области использования атомной энергии, разрешений на право ведения работ в области использования атомной энергии;</a:t>
            </a:r>
          </a:p>
          <a:p>
            <a:pPr marL="285750" indent="-285750" algn="just">
              <a:buFontTx/>
              <a:buChar char="-"/>
            </a:pP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за выполнением условий действия лицензии при осуществлении заявленного вида деятельности;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-    за радиационной и технической безопасностью на объектах использования атомной энергии;</a:t>
            </a:r>
          </a:p>
          <a:p>
            <a:pPr algn="ctr"/>
            <a:endParaRPr lang="ru-RU" sz="16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7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988738519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47664" y="6021288"/>
            <a:ext cx="604867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0" y="1367497"/>
            <a:ext cx="90493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 № 2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-- за физической защитой радиационных источников, пунктов хранения радиоактивных веществ, хранилищ радиоактивных отходов, за системами единого государственного учета и контроля радиоактивных веществ и радиоактивных отходов;</a:t>
            </a: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соблюдением в пределах компетенции </a:t>
            </a:r>
            <a:r>
              <a:rPr lang="ru-RU" sz="16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Ростехнадзора</a:t>
            </a:r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требований законодательства Российской Федерации в области обращения с радиоактивными отходами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за состоянием антитеррористической защищенности радиационных источников, пунктов хранения радиоактивных веществ, хранилищ радиоактивных отходов</a:t>
            </a:r>
            <a:r>
              <a:rPr lang="en-US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Осуществление деятельности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систематическому наблюдению за исполнением обязательных требований, анализу и прогнозированию состояния исполнения указанных требований при осуществлении юридическими лицами своей деятельности.</a:t>
            </a:r>
          </a:p>
          <a:p>
            <a:pPr algn="just"/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24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496" y="1367497"/>
            <a:ext cx="895365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Штатная численность отдела </a:t>
            </a:r>
            <a:r>
              <a:rPr lang="ru-RU" sz="2800" dirty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штату </a:t>
            </a:r>
            <a:r>
              <a:rPr lang="ru-RU" sz="2800" dirty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наличии:</a:t>
            </a: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             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</a:t>
            </a:r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начальника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        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инспектор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  -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 –   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специалист 1 разряда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        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8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800" dirty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Итого: </a:t>
            </a:r>
            <a:r>
              <a:rPr lang="ru-RU" sz="2800" dirty="0" smtClean="0"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  <a:r>
              <a:rPr lang="ru-RU" sz="2800" dirty="0" smtClean="0">
                <a:solidFill>
                  <a:srgbClr val="C000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dirty="0" smtClean="0">
                <a:solidFill>
                  <a:srgbClr val="FFFF0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sz="2800" dirty="0" smtClean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002060"/>
              </a:solidFill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solidFill>
                  <a:srgbClr val="002060"/>
                </a:solidFill>
                <a:effectLst>
                  <a:glow rad="101600">
                    <a:srgbClr val="4BACC6">
                      <a:lumMod val="20000"/>
                      <a:lumOff val="80000"/>
                      <a:alpha val="40000"/>
                    </a:srgbClr>
                  </a:glow>
                  <a:innerShdw blurRad="1143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>
              <a:effectLst>
                <a:glow rad="101600">
                  <a:srgbClr val="4BACC6">
                    <a:lumMod val="20000"/>
                    <a:lumOff val="80000"/>
                    <a:alpha val="40000"/>
                  </a:srgbClr>
                </a:glow>
                <a:innerShdw blurRad="114300">
                  <a:prstClr val="black"/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8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67950929"/>
              </p:ext>
            </p:extLst>
          </p:nvPr>
        </p:nvGraphicFramePr>
        <p:xfrm>
          <a:off x="2693543" y="1854116"/>
          <a:ext cx="3756911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95736" y="148478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 надзором отдела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находятся: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777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941168"/>
            <a:ext cx="7571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Отдел осуществляет методическое сопровождение и проведение проверок в отношении </a:t>
            </a:r>
            <a:r>
              <a:rPr lang="en-US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межрегиональных отделов инспекций по радиационной безопасности </a:t>
            </a:r>
            <a:r>
              <a:rPr lang="ru-RU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296623277"/>
              </p:ext>
            </p:extLst>
          </p:nvPr>
        </p:nvGraphicFramePr>
        <p:xfrm>
          <a:off x="38225" y="980728"/>
          <a:ext cx="910850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3716" y="2276870"/>
            <a:ext cx="4562183" cy="4016158"/>
            <a:chOff x="43716" y="860948"/>
            <a:chExt cx="3016116" cy="2928091"/>
          </a:xfrm>
        </p:grpSpPr>
        <p:graphicFrame>
          <p:nvGraphicFramePr>
            <p:cNvPr id="11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7678075"/>
                </p:ext>
              </p:extLst>
            </p:nvPr>
          </p:nvGraphicFramePr>
          <p:xfrm>
            <a:off x="43716" y="860948"/>
            <a:ext cx="3016116" cy="29280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pSp>
          <p:nvGrpSpPr>
            <p:cNvPr id="12" name="Группа 11"/>
            <p:cNvGrpSpPr/>
            <p:nvPr/>
          </p:nvGrpSpPr>
          <p:grpSpPr>
            <a:xfrm>
              <a:off x="185283" y="2101205"/>
              <a:ext cx="1662002" cy="469870"/>
              <a:chOff x="-74123" y="1580129"/>
              <a:chExt cx="1198319" cy="35240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-74123" y="1747407"/>
                <a:ext cx="551515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80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8424" y="1580129"/>
                <a:ext cx="575772" cy="1851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 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44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3" name="TextBox 99">
              <a:hlinkClick r:id="" action="ppaction://noaction"/>
            </p:cNvPr>
            <p:cNvSpPr txBox="1"/>
            <p:nvPr/>
          </p:nvSpPr>
          <p:spPr>
            <a:xfrm>
              <a:off x="114144" y="1033981"/>
              <a:ext cx="2945688" cy="375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КОЛИЧЕСТВО ПРОВЕДЕННЫХ ПРОВЕРОК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(ИНСПЕКЦИЙ)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599297" y="2290520"/>
            <a:ext cx="4498004" cy="4016156"/>
            <a:chOff x="6114675" y="961637"/>
            <a:chExt cx="3016116" cy="2898761"/>
          </a:xfrm>
        </p:grpSpPr>
        <p:graphicFrame>
          <p:nvGraphicFramePr>
            <p:cNvPr id="17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6071894"/>
                </p:ext>
              </p:extLst>
            </p:nvPr>
          </p:nvGraphicFramePr>
          <p:xfrm>
            <a:off x="6114675" y="961637"/>
            <a:ext cx="3016116" cy="289876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8" name="TextBox 99">
              <a:hlinkClick r:id="" action="ppaction://noaction"/>
            </p:cNvPr>
            <p:cNvSpPr txBox="1"/>
            <p:nvPr/>
          </p:nvSpPr>
          <p:spPr>
            <a:xfrm>
              <a:off x="6214601" y="1005230"/>
              <a:ext cx="2879228" cy="372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ВЫДАНО ПРЕДПИСАНИЙ</a:t>
              </a: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ts val="11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(ПУНКТОВ ПРЕДПИСАНИЙ)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6265830" y="1974248"/>
              <a:ext cx="1537475" cy="580419"/>
              <a:chOff x="2078303" y="1448985"/>
              <a:chExt cx="1108534" cy="43531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2078303" y="1701027"/>
                <a:ext cx="551515" cy="1832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27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54)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642423" y="1448985"/>
                <a:ext cx="544414" cy="1832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l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ru-RU" sz="1600" kern="0" dirty="0">
                    <a:solidFill>
                      <a:srgbClr val="002060"/>
                    </a:solidFill>
                  </a:rPr>
                  <a:t>8</a:t>
                </a:r>
                <a:r>
                  <a:rPr kumimoji="0" lang="ru-RU" sz="1600" b="1" i="0" u="none" strike="noStrike" kern="0" cap="none" spc="0" normalizeH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(35</a:t>
                </a:r>
                <a:r>
                  <a:rPr kumimoji="0" lang="ru-RU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2" name="Прямоугольник 21"/>
          <p:cNvSpPr/>
          <p:nvPr/>
        </p:nvSpPr>
        <p:spPr>
          <a:xfrm>
            <a:off x="942613" y="1556792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РБ 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1 квартал 202</a:t>
            </a:r>
            <a:r>
              <a:rPr lang="en-US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г.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1 квартал 202</a:t>
            </a:r>
            <a:r>
              <a:rPr lang="en-US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4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2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67" y="1944001"/>
            <a:ext cx="4392488" cy="4349027"/>
            <a:chOff x="35496" y="860951"/>
            <a:chExt cx="4392488" cy="5880417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5496" y="860951"/>
              <a:ext cx="4392488" cy="5880417"/>
              <a:chOff x="3125214" y="860951"/>
              <a:chExt cx="3016116" cy="2952328"/>
            </a:xfrm>
          </p:grpSpPr>
          <p:graphicFrame>
            <p:nvGraphicFramePr>
              <p:cNvPr id="13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9064220"/>
                  </p:ext>
                </p:extLst>
              </p:nvPr>
            </p:nvGraphicFramePr>
            <p:xfrm>
              <a:off x="3125214" y="860951"/>
              <a:ext cx="3016116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sp>
            <p:nvSpPr>
              <p:cNvPr id="14" name="TextBox 99">
                <a:hlinkClick r:id="" action="ppaction://noaction"/>
              </p:cNvPr>
              <p:cNvSpPr txBox="1"/>
              <p:nvPr/>
            </p:nvSpPr>
            <p:spPr>
              <a:xfrm>
                <a:off x="3166285" y="930301"/>
                <a:ext cx="2879228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1 КВАРТАЛЕ</a:t>
                </a:r>
                <a:r>
                  <a:rPr kumimoji="0" lang="ru-RU" sz="1200" b="1" i="0" u="none" strike="noStrike" kern="0" cap="none" spc="0" normalizeH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2023 ГОДА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2" name="TextBox 99">
              <a:hlinkClick r:id="" action="ppaction://noaction"/>
            </p:cNvPr>
            <p:cNvSpPr txBox="1"/>
            <p:nvPr/>
          </p:nvSpPr>
          <p:spPr>
            <a:xfrm>
              <a:off x="150245" y="4953942"/>
              <a:ext cx="4193133" cy="49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480938" y="1918986"/>
            <a:ext cx="4663062" cy="4349027"/>
            <a:chOff x="4516609" y="913084"/>
            <a:chExt cx="4663062" cy="5880417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4516609" y="913084"/>
              <a:ext cx="4663062" cy="5880417"/>
              <a:chOff x="4517260" y="887125"/>
              <a:chExt cx="4703158" cy="2952328"/>
            </a:xfrm>
          </p:grpSpPr>
          <p:graphicFrame>
            <p:nvGraphicFramePr>
              <p:cNvPr id="18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88805815"/>
                  </p:ext>
                </p:extLst>
              </p:nvPr>
            </p:nvGraphicFramePr>
            <p:xfrm>
              <a:off x="4517260" y="887125"/>
              <a:ext cx="4703158" cy="29523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19" name="TextBox 99">
                <a:hlinkClick r:id="" action="ppaction://noaction"/>
              </p:cNvPr>
              <p:cNvSpPr txBox="1"/>
              <p:nvPr/>
            </p:nvSpPr>
            <p:spPr>
              <a:xfrm>
                <a:off x="4634309" y="939663"/>
                <a:ext cx="4193133" cy="2542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КОЛИЧЕСТВО ПРОВЕДЕННЫХ ПРОВЕРОК 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1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В  1 КВАРТАЛЕ 202</a:t>
                </a:r>
                <a:r>
                  <a:rPr kumimoji="0" lang="en-US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4</a:t>
                </a:r>
                <a:r>
                  <a:rPr kumimoji="0" lang="ru-RU" sz="12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 ГОДА</a:t>
                </a:r>
                <a:endParaRPr kumimoji="0" lang="ru-RU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7" name="TextBox 99">
              <a:hlinkClick r:id="" action="ppaction://noaction"/>
            </p:cNvPr>
            <p:cNvSpPr txBox="1"/>
            <p:nvPr/>
          </p:nvSpPr>
          <p:spPr>
            <a:xfrm>
              <a:off x="4648733" y="4953942"/>
              <a:ext cx="4193133" cy="49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685791" y="1313115"/>
            <a:ext cx="7704813" cy="68326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Анализ надзорной деятельности отдела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НРД РБ  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/>
            </a:r>
            <a:b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</a:b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Центрального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МТУ по </a:t>
            </a:r>
            <a:r>
              <a:rPr lang="ru-RU" sz="16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надзору за ЯРБ Ростехнадзора за 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1 квартал 202</a:t>
            </a:r>
            <a:r>
              <a:rPr lang="en-US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3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г. </a:t>
            </a:r>
          </a:p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и 1 квартал 202</a:t>
            </a:r>
            <a:r>
              <a:rPr lang="en-US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4</a:t>
            </a:r>
            <a:r>
              <a:rPr lang="ru-RU" sz="16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 pitchFamily="18" charset="0"/>
              </a:rPr>
              <a:t> г.</a:t>
            </a:r>
            <a:endParaRPr lang="ru-RU" sz="1600" b="1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1370382"/>
            <a:ext cx="4412096" cy="4925556"/>
            <a:chOff x="5996545" y="3825009"/>
            <a:chExt cx="4412096" cy="2913670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6024373" y="3825009"/>
              <a:ext cx="4384268" cy="2913670"/>
              <a:chOff x="6024373" y="3825009"/>
              <a:chExt cx="4384268" cy="2913670"/>
            </a:xfrm>
          </p:grpSpPr>
          <p:graphicFrame>
            <p:nvGraphicFramePr>
              <p:cNvPr id="17" name="Object 2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98507346"/>
                  </p:ext>
                </p:extLst>
              </p:nvPr>
            </p:nvGraphicFramePr>
            <p:xfrm>
              <a:off x="6024373" y="3825009"/>
              <a:ext cx="4384268" cy="291367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8"/>
              </a:graphicData>
            </a:graphic>
          </p:graphicFrame>
          <p:sp>
            <p:nvSpPr>
              <p:cNvPr id="19" name="TextBox 18"/>
              <p:cNvSpPr txBox="1"/>
              <p:nvPr/>
            </p:nvSpPr>
            <p:spPr>
              <a:xfrm>
                <a:off x="6603006" y="5377014"/>
                <a:ext cx="764921" cy="1385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 defTabSz="902226">
                  <a:defRPr sz="1200" b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lvl1pPr>
              </a:lstStyle>
              <a:p>
                <a:pPr marL="0" marR="0" lvl="0" indent="0" algn="ctr" defTabSz="90222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TextBox 99">
              <a:hlinkClick r:id="" action="ppaction://noaction"/>
            </p:cNvPr>
            <p:cNvSpPr txBox="1"/>
            <p:nvPr/>
          </p:nvSpPr>
          <p:spPr>
            <a:xfrm>
              <a:off x="5996545" y="3886931"/>
              <a:ext cx="4355975" cy="309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ВОЗБУЖДЕНО </a:t>
              </a: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ДЕЛ ОБ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АДМИНИСТРАТИВНЫХ ПРАВОНАРУШЕНИЯХ</a:t>
              </a: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392637" y="1367496"/>
            <a:ext cx="4675920" cy="4912871"/>
            <a:chOff x="4392335" y="3788706"/>
            <a:chExt cx="4716016" cy="2891093"/>
          </a:xfrm>
        </p:grpSpPr>
        <p:graphicFrame>
          <p:nvGraphicFramePr>
            <p:cNvPr id="22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30423353"/>
                </p:ext>
              </p:extLst>
            </p:nvPr>
          </p:nvGraphicFramePr>
          <p:xfrm>
            <a:off x="4392335" y="3788706"/>
            <a:ext cx="4716016" cy="28910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3" name="TextBox 99">
              <a:hlinkClick r:id="" action="ppaction://noaction"/>
            </p:cNvPr>
            <p:cNvSpPr txBox="1"/>
            <p:nvPr/>
          </p:nvSpPr>
          <p:spPr>
            <a:xfrm>
              <a:off x="4539145" y="3869334"/>
              <a:ext cx="4536870" cy="434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ОБЩАЯ СУММА  ШТРАФОВ ПО АДМИНИСТРАТИВНЫМ ПРАВОНАРУШЕНИЯМ (ТЫС.РУБ.)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" name="Прямоугольник 1945"/>
          <p:cNvSpPr/>
          <p:nvPr/>
        </p:nvSpPr>
        <p:spPr>
          <a:xfrm>
            <a:off x="599065" y="165050"/>
            <a:ext cx="7704813" cy="338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>
            <a:bevelT prst="relaxedInset"/>
          </a:sp3d>
        </p:spPr>
        <p:txBody>
          <a:bodyPr wrap="square" lIns="91422" tIns="45711" rIns="91422" bIns="45711">
            <a:spAutoFit/>
            <a:sp3d extrusionH="57150">
              <a:bevelT w="38100" h="38100"/>
            </a:sp3d>
          </a:bodyPr>
          <a:lstStyle/>
          <a:p>
            <a:pPr algn="ctr" defTabSz="964039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kern="0" dirty="0" smtClean="0">
                <a:solidFill>
                  <a:srgbClr val="002060"/>
                </a:solidFill>
                <a:effectLst>
                  <a:glow rad="63500">
                    <a:srgbClr val="404040">
                      <a:satMod val="175000"/>
                      <a:alpha val="40000"/>
                    </a:srgb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/>
                <a:cs typeface="Times New Roman" pitchFamily="18" charset="0"/>
              </a:rPr>
              <a:t>Центральное МТУ по надзору за ЯРБ Ростехнадзора</a:t>
            </a:r>
            <a:endParaRPr lang="ru-RU" sz="2000" b="1" kern="0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glow rad="63500">
                  <a:srgbClr val="404040">
                    <a:satMod val="175000"/>
                    <a:alpha val="40000"/>
                  </a:srgbClr>
                </a:glow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Times New Roman" pitchFamily="18" charset="0"/>
            </a:endParaRPr>
          </a:p>
        </p:txBody>
      </p:sp>
      <p:sp>
        <p:nvSpPr>
          <p:cNvPr id="1948" name="Номер слайда 1"/>
          <p:cNvSpPr txBox="1">
            <a:spLocks/>
          </p:cNvSpPr>
          <p:nvPr/>
        </p:nvSpPr>
        <p:spPr>
          <a:xfrm>
            <a:off x="8707121" y="240661"/>
            <a:ext cx="288031" cy="18731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algn="r" defTabSz="902233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46772" indent="157320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895621" indent="312531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44496" indent="467742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793355" indent="622979" algn="l" defTabSz="895621" rtl="0" fontAlgn="base">
              <a:spcBef>
                <a:spcPct val="0"/>
              </a:spcBef>
              <a:spcAft>
                <a:spcPct val="0"/>
              </a:spcAft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3020412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3624489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4228570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4832657" algn="l" defTabSz="1208152" rtl="0" eaLnBrk="1" latinLnBrk="0" hangingPunct="1">
              <a:defRPr sz="17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 sz="1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7" name="Picture 2" descr="C:\Users\oasmra\Downloads\Герб цветно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5" y="35671"/>
            <a:ext cx="648072" cy="6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819" y="205751"/>
            <a:ext cx="396044" cy="396044"/>
          </a:xfrm>
          <a:prstGeom prst="rect">
            <a:avLst/>
          </a:prstGeom>
          <a:solidFill>
            <a:srgbClr val="FFFF00"/>
          </a:solidFill>
          <a:effectLst>
            <a:innerShdw blurRad="114300">
              <a:prstClr val="black"/>
            </a:innerShdw>
          </a:effectLst>
          <a:extLst/>
        </p:spPr>
      </p:pic>
      <p:pic>
        <p:nvPicPr>
          <p:cNvPr id="10" name="Picture 12" descr="C:\Users\СВЕТА\Desktop\253644422.jpg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0270" y="115577"/>
            <a:ext cx="573633" cy="4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0"/>
            <a:ext cx="9135641" cy="1367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93028"/>
            <a:ext cx="9144001" cy="564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Номер слайда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4527884"/>
              </p:ext>
            </p:extLst>
          </p:nvPr>
        </p:nvGraphicFramePr>
        <p:xfrm>
          <a:off x="-727" y="1772816"/>
          <a:ext cx="4544332" cy="4420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Box 99">
            <a:hlinkClick r:id="" action="ppaction://noaction"/>
          </p:cNvPr>
          <p:cNvSpPr txBox="1"/>
          <p:nvPr/>
        </p:nvSpPr>
        <p:spPr>
          <a:xfrm>
            <a:off x="57491" y="1367497"/>
            <a:ext cx="465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КОЛИЧЕСТВО ВЫДАННЫХ РАЗРЕШЕНИЙ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0046635"/>
              </p:ext>
            </p:extLst>
          </p:nvPr>
        </p:nvGraphicFramePr>
        <p:xfrm>
          <a:off x="4716016" y="1772816"/>
          <a:ext cx="4436535" cy="1964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8" name="TextBox 99">
            <a:hlinkClick r:id="" action="ppaction://noaction"/>
          </p:cNvPr>
          <p:cNvSpPr txBox="1"/>
          <p:nvPr/>
        </p:nvSpPr>
        <p:spPr>
          <a:xfrm>
            <a:off x="4451471" y="1381397"/>
            <a:ext cx="465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КОЛИЧЕСТВО ПОДАННЫХ ЗАЯВЛЕНИЙ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25327"/>
              </p:ext>
            </p:extLst>
          </p:nvPr>
        </p:nvGraphicFramePr>
        <p:xfrm>
          <a:off x="4667368" y="4245425"/>
          <a:ext cx="4436535" cy="196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1" name="TextBox 99">
            <a:hlinkClick r:id="" action="ppaction://noaction"/>
          </p:cNvPr>
          <p:cNvSpPr txBox="1"/>
          <p:nvPr/>
        </p:nvSpPr>
        <p:spPr>
          <a:xfrm>
            <a:off x="4578908" y="3933055"/>
            <a:ext cx="4658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КОЛИЧЕСТВО ОТКАЗОВ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1">
  <a:themeElements>
    <a:clrScheme name="powerpoint-template-24 11">
      <a:dk1>
        <a:srgbClr val="4D4D4D"/>
      </a:dk1>
      <a:lt1>
        <a:srgbClr val="FFFFFF"/>
      </a:lt1>
      <a:dk2>
        <a:srgbClr val="4D4D4D"/>
      </a:dk2>
      <a:lt2>
        <a:srgbClr val="0581C9"/>
      </a:lt2>
      <a:accent1>
        <a:srgbClr val="0486D6"/>
      </a:accent1>
      <a:accent2>
        <a:srgbClr val="04A1EE"/>
      </a:accent2>
      <a:accent3>
        <a:srgbClr val="FFFFFF"/>
      </a:accent3>
      <a:accent4>
        <a:srgbClr val="404040"/>
      </a:accent4>
      <a:accent5>
        <a:srgbClr val="AAC3E8"/>
      </a:accent5>
      <a:accent6>
        <a:srgbClr val="0391D8"/>
      </a:accent6>
      <a:hlink>
        <a:srgbClr val="0B69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0581C9"/>
        </a:lt2>
        <a:accent1>
          <a:srgbClr val="0486D6"/>
        </a:accent1>
        <a:accent2>
          <a:srgbClr val="04A1EE"/>
        </a:accent2>
        <a:accent3>
          <a:srgbClr val="FFFFFF"/>
        </a:accent3>
        <a:accent4>
          <a:srgbClr val="404040"/>
        </a:accent4>
        <a:accent5>
          <a:srgbClr val="AAC3E8"/>
        </a:accent5>
        <a:accent6>
          <a:srgbClr val="0391D8"/>
        </a:accent6>
        <a:hlink>
          <a:srgbClr val="0B69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31479"/>
        </a:lt2>
        <a:accent1>
          <a:srgbClr val="033A9D"/>
        </a:accent1>
        <a:accent2>
          <a:srgbClr val="0756B2"/>
        </a:accent2>
        <a:accent3>
          <a:srgbClr val="FFFFFF"/>
        </a:accent3>
        <a:accent4>
          <a:srgbClr val="404040"/>
        </a:accent4>
        <a:accent5>
          <a:srgbClr val="AAAECC"/>
        </a:accent5>
        <a:accent6>
          <a:srgbClr val="064DA1"/>
        </a:accent6>
        <a:hlink>
          <a:srgbClr val="04BDF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740</Words>
  <Application>Microsoft Office PowerPoint</Application>
  <PresentationFormat>Экран (4:3)</PresentationFormat>
  <Paragraphs>128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Тема11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ГРАУ</dc:creator>
  <cp:lastModifiedBy>Татурин Юрий</cp:lastModifiedBy>
  <cp:revision>171</cp:revision>
  <cp:lastPrinted>2023-06-26T13:18:42Z</cp:lastPrinted>
  <dcterms:created xsi:type="dcterms:W3CDTF">2014-12-27T18:53:45Z</dcterms:created>
  <dcterms:modified xsi:type="dcterms:W3CDTF">2024-06-17T14:53:37Z</dcterms:modified>
</cp:coreProperties>
</file>